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64" r:id="rId3"/>
    <p:sldId id="257" r:id="rId4"/>
    <p:sldId id="266" r:id="rId5"/>
    <p:sldId id="263" r:id="rId6"/>
    <p:sldId id="267" r:id="rId7"/>
    <p:sldId id="269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8B1514"/>
    <a:srgbClr val="000000"/>
    <a:srgbClr val="952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/>
    <p:restoredTop sz="96405"/>
  </p:normalViewPr>
  <p:slideViewPr>
    <p:cSldViewPr snapToGrid="0" snapToObjects="1">
      <p:cViewPr varScale="1">
        <p:scale>
          <a:sx n="160" d="100"/>
          <a:sy n="16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B8B2-AE8E-F94E-9EA5-1767F192DA17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C4902-BD49-F74E-A971-8B1A8F774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8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F15C-7458-4A44-954A-17B544B3A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B4CBF-2CEE-E241-A694-1F2B9881D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9414-B475-E641-9B3D-B12CD62E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6E61-B188-DF4E-8F7D-B3E64151C2B6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EC3B-3C7D-5941-AF5C-74651C26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98B4C-85C6-1447-A1DA-EBD8F713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3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BE4F-DBEA-1445-97BD-8B1D9E2F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2E044-E66F-6C42-9C48-F41039548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F583-A9BB-9F41-B813-F8ECE06B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7176-D3C4-B341-A96B-EDABCF97F6C5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44CEC-D48B-434D-B8E4-836C706E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FC95-6572-1949-889F-BF6986CE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7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C3C36-C211-5643-8AE4-8B00688F0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F8469-B08F-E943-A380-0A0A70B28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5EE04-C86A-A941-A0B1-D55E9782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FD20-F7A7-E640-9FFA-0CC148979A5D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A283B-267A-3F4B-BC20-41CE83C9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E831C-9662-4949-B559-7A06644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2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FC07-A50C-4745-8688-CAEFC2B5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CD1C-8ABF-3F43-B47D-D3A7FD884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78150-C923-0249-A426-C02B37C4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CDDBB-4AAB-AD4F-A76E-5D2FCDB990AC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954D-C005-954D-90AE-DA6719FB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237B8-5972-984A-BC7E-1D53A416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3D92-5692-9F4C-8723-B17A0D5E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8425C-AA4D-6141-A0D1-1F346EC62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F79BD-95B6-4246-B08E-CB100ECD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1445-4A1F-0941-B58E-B98ED6754CE2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12A4-8483-2041-ACE1-E91C098C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7BC07-571C-4140-96FF-95A3E858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AF75-8805-4D47-948C-53651E10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34CC-9757-D845-87EB-C69D60842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434B2-DBDC-6F44-A7D4-53C50EA2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AC674-237A-A043-AA69-1CE50F85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A4BA-DA8B-FC4F-BDF9-AD5A64A12F81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0EEFC-E8BF-5E45-B9C7-0EAC2D0D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BEE3A-C977-5F47-ADEE-49150744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6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EB1-DDD4-0449-8D37-2231FBE2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FEC4B-E11A-1240-A60B-D98B333D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C18D4-31C4-FC4E-873C-06C7F63C2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648D0-C5C4-F144-AF59-2C7C50FF7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61478-8E54-1540-81A8-7A5DF6E13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1130F-16A4-BF40-9DA9-063E1D40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C893-9DCD-B04A-8876-9C614BC5AA29}" type="datetime1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6633CA-CD15-7A47-A7C6-B9A35C71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452E2-C69D-684E-8982-28AF80D0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7E93-3D2B-9141-A019-277B0B6B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D4398-E085-AC4E-8A29-587C6E71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BFBA2-7342-0643-B843-DE8C56A48F48}" type="datetime1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0B1C9-DB43-3C4A-AB7C-43EA5E2C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28C0-FF34-2B45-B21F-879569C3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7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E297-1C2C-1C45-B471-462C554C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7703C-D311-044A-B46F-DC0C56A09272}" type="datetime1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10103-DF6C-ED45-A47E-FB20D722E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9AD6-9BDE-9748-87E3-58FD8C84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C6B5-5F50-A043-ADB2-B3CE6371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1EE8-298B-D143-B33C-07BE67D2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B254F-550A-0D4B-A050-9E111D64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2C73A-4292-344A-9897-AA81AECB7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CFCB8-CFD7-6141-A502-53E550B2EE61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50CF6-9560-2946-B5E0-5C8F722A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49FB-D85E-4845-9731-C567E751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4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832B-AEAB-0945-BB48-02EBF0F42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66FED1-A68D-D840-9361-4C79B4777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C0B79-4ABC-324F-A8B5-53D44715D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277E-AC6E-974C-A55B-128BCC5F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5569-61FD-C94E-929F-E00CB93DC985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4645-FF1E-DE45-9186-65137FF9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33E32-378A-914E-8AEC-5575CEAE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8430F-8059-5B41-87AF-DA9B62CB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FE1E9-CA01-3942-8626-5A626A55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9F71-469A-E54A-ABF9-03B00E5A4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7CFB-02B6-D04F-BA21-C9F4352226D7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0171-224C-C647-B3C9-0B06AD806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EAF1-BEDB-6C41-9CD3-337503324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99DEC-5E74-A740-B0BA-9608321BB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0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microsoft.com/office/2007/relationships/hdphoto" Target="../media/hdphoto3.wdp"/><Relationship Id="rId9" Type="http://schemas.openxmlformats.org/officeDocument/2006/relationships/image" Target="../media/image16.emf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Individual inter-time changes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D3DAA-BD9A-9F4F-A504-BDA1E245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" y="1957759"/>
            <a:ext cx="4027251" cy="3132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B9489-7A57-3943-857B-48E58FC5E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163" y="1957759"/>
            <a:ext cx="4027251" cy="313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EB6F0-4262-D04F-8DCD-F8CFA9ED4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13" y="1957759"/>
            <a:ext cx="4027251" cy="31323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0280A-AC30-394C-A56D-A8DE544B4EE7}"/>
              </a:ext>
            </a:extLst>
          </p:cNvPr>
          <p:cNvSpPr txBox="1"/>
          <p:nvPr/>
        </p:nvSpPr>
        <p:spPr>
          <a:xfrm>
            <a:off x="1353082" y="1481728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Metabolome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04381-149B-464F-9EAF-1578DEBD3911}"/>
              </a:ext>
            </a:extLst>
          </p:cNvPr>
          <p:cNvSpPr txBox="1"/>
          <p:nvPr/>
        </p:nvSpPr>
        <p:spPr>
          <a:xfrm>
            <a:off x="5528194" y="1481728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Lipidome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07D9C-70B3-E443-B767-53388CAF8E0E}"/>
              </a:ext>
            </a:extLst>
          </p:cNvPr>
          <p:cNvSpPr txBox="1"/>
          <p:nvPr/>
        </p:nvSpPr>
        <p:spPr>
          <a:xfrm>
            <a:off x="9616489" y="148172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Cytokine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A17EF-D5CD-E546-9DFB-ABD76DA382FF}"/>
              </a:ext>
            </a:extLst>
          </p:cNvPr>
          <p:cNvSpPr/>
          <p:nvPr/>
        </p:nvSpPr>
        <p:spPr>
          <a:xfrm>
            <a:off x="286247" y="985962"/>
            <a:ext cx="3779916" cy="4913906"/>
          </a:xfrm>
          <a:prstGeom prst="rect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6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4E920-235C-9E47-BF35-3D80AFA2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Individual inter-time changes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21EF2-10C4-DF46-B700-2947985D4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673" y="1720739"/>
            <a:ext cx="9271221" cy="46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﻿Intraindividual variation of molecular profiles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24837-E7D0-D54F-9509-E1F9BBABA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36" y="1557793"/>
            <a:ext cx="4117450" cy="4117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7C3A9B-CBE3-5C4B-B546-E41C8974A51B}"/>
              </a:ext>
            </a:extLst>
          </p:cNvPr>
          <p:cNvSpPr/>
          <p:nvPr/>
        </p:nvSpPr>
        <p:spPr>
          <a:xfrm>
            <a:off x="5044881" y="1557793"/>
            <a:ext cx="593057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Century Gothic" panose="020B0502020202020204" pitchFamily="34" charset="0"/>
              </a:rPr>
              <a:t>﻿To understand the variation of each individual, I performed an intra-class correlation (ICC) analysis for all variables individually.</a:t>
            </a:r>
          </a:p>
          <a:p>
            <a:pPr algn="just"/>
            <a:endParaRPr lang="en-US" sz="1400" dirty="0">
              <a:latin typeface="Century Gothic" panose="020B0502020202020204" pitchFamily="34" charset="0"/>
            </a:endParaRPr>
          </a:p>
          <a:p>
            <a:pPr algn="just"/>
            <a:r>
              <a:rPr lang="en-US" sz="1400" dirty="0">
                <a:latin typeface="Century Gothic" panose="020B0502020202020204" pitchFamily="34" charset="0"/>
              </a:rPr>
              <a:t>The results show that the </a:t>
            </a:r>
            <a:r>
              <a:rPr lang="en-US" sz="1400" dirty="0" err="1">
                <a:latin typeface="Century Gothic" panose="020B0502020202020204" pitchFamily="34" charset="0"/>
              </a:rPr>
              <a:t>lipidomics</a:t>
            </a:r>
            <a:r>
              <a:rPr lang="en-US" sz="1400" dirty="0">
                <a:latin typeface="Century Gothic" panose="020B0502020202020204" pitchFamily="34" charset="0"/>
              </a:rPr>
              <a:t> dataset has the highest ICC median value and thus most distinct and stable individual profiles, while the metabolome showed the lowest ICC median with a wider dispersion which means a higher intraindividual variability.</a:t>
            </a:r>
          </a:p>
        </p:txBody>
      </p:sp>
    </p:spTree>
    <p:extLst>
      <p:ext uri="{BB962C8B-B14F-4D97-AF65-F5344CB8AC3E}">
        <p14:creationId xmlns:p14="http://schemas.microsoft.com/office/powerpoint/2010/main" val="375587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﻿Intraindividual variation of molecular profiles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8F8ACE-2627-BE4E-BF69-51741906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B311A-80D6-0E48-A690-445C9BDA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21949-2411-214B-AB3C-0F6B0EA57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10" y="661764"/>
            <a:ext cx="4326104" cy="5617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09108-1446-0446-A38B-A5C44528C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6" y="1341484"/>
            <a:ext cx="5512904" cy="482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1DA72F-745B-5144-8898-FEECF9CDCF0D}"/>
              </a:ext>
            </a:extLst>
          </p:cNvPr>
          <p:cNvSpPr txBox="1"/>
          <p:nvPr/>
        </p:nvSpPr>
        <p:spPr>
          <a:xfrm>
            <a:off x="6099974" y="1002930"/>
            <a:ext cx="2475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entury Gothic" panose="020B0502020202020204" pitchFamily="34" charset="0"/>
              </a:rPr>
              <a:t>Top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10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stable</a:t>
            </a:r>
            <a:r>
              <a:rPr lang="zh-CN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zh-CN" sz="1600" dirty="0">
                <a:latin typeface="Century Gothic" panose="020B0502020202020204" pitchFamily="34" charset="0"/>
              </a:rPr>
              <a:t>cytokines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5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Fuzzy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means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clustering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(metabolome)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2CD63B-8AFA-0140-B886-FBF5086B8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36" y="1380997"/>
            <a:ext cx="3942522" cy="39425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6CE4DF-F0D8-2442-9382-92469097F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1" y="714465"/>
            <a:ext cx="5009984" cy="50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0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Fuzzy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means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clustering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(metabolome)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B9246F-D7B1-1246-B713-4B26F7DD3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6369"/>
            <a:ext cx="2743200" cy="2400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4FC986-05A1-2A4B-BCE2-0409A6D3E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576369"/>
            <a:ext cx="2743200" cy="2400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7E34C6-49CF-0E45-B8C7-D81F58BB8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576369"/>
            <a:ext cx="2743200" cy="2400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DC9352-0F53-2E47-A05A-DF2BA25D9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1" y="576370"/>
            <a:ext cx="2743200" cy="2400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029A18-1BE4-1142-A6C6-3E1DC5AC5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3080336"/>
            <a:ext cx="2743201" cy="240030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495D75D-9A08-B34F-B88B-0D08E10D6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3080336"/>
            <a:ext cx="2743200" cy="2400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7001FC-1367-F946-8F8B-9AB068EA51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6400" y="3080335"/>
            <a:ext cx="2743200" cy="2400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27FD1F-1A83-3244-AFB8-AD67257E93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9601" y="3080336"/>
            <a:ext cx="2743200" cy="2400300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1C7A8A0F-4B6E-A642-8F46-A4449D5B0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09012" y="736389"/>
            <a:ext cx="640976" cy="640976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A247CBC4-CA6A-F54E-B187-D2159C44CF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2701" y="628197"/>
            <a:ext cx="640976" cy="640976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F9065126-7256-DE4E-A0CB-27A4174ED5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83207" y="3113101"/>
            <a:ext cx="640976" cy="640976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6BC1F0CC-4644-D543-A27B-B19FCAFBE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17024" y="3219613"/>
            <a:ext cx="640976" cy="640976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B962DBAF-92AE-F743-B2F4-F3488F74D5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07824" y="3113101"/>
            <a:ext cx="640976" cy="64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Example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for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functional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annotation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6C2D3E-68E4-EF4A-8C2E-12B94231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83385"/>
            <a:ext cx="7227919" cy="63380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1462ED-CB05-A948-A048-ADC218AF3C64}"/>
              </a:ext>
            </a:extLst>
          </p:cNvPr>
          <p:cNvSpPr/>
          <p:nvPr/>
        </p:nvSpPr>
        <p:spPr>
          <a:xfrm>
            <a:off x="5692204" y="1106604"/>
            <a:ext cx="28392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Steroid hormone biosynthesis</a:t>
            </a:r>
          </a:p>
          <a:p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Cortisol synthesis and secretion</a:t>
            </a:r>
          </a:p>
          <a:p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Ovarian steroidogenesis</a:t>
            </a:r>
          </a:p>
          <a:p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Caffeine metabolism</a:t>
            </a:r>
          </a:p>
          <a:p>
            <a:r>
              <a:rPr lang="en-US" sz="12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Aldosterone synthesis and secretion</a:t>
            </a:r>
            <a:endParaRPr lang="en-US" sz="1200" b="1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77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43A23-28E5-8D41-834F-BD06094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9" y="6430297"/>
            <a:ext cx="2040194" cy="455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5FB09-20B8-D441-9F2D-CB0BC5106263}"/>
              </a:ext>
            </a:extLst>
          </p:cNvPr>
          <p:cNvSpPr txBox="1"/>
          <p:nvPr/>
        </p:nvSpPr>
        <p:spPr>
          <a:xfrm>
            <a:off x="527228" y="49163"/>
            <a:ext cx="1166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Fuzzy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means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clustering</a:t>
            </a:r>
            <a:r>
              <a:rPr lang="zh-CN" altLang="en-US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8B1514"/>
                </a:solidFill>
                <a:latin typeface="Century Gothic" panose="020B0502020202020204" pitchFamily="34" charset="0"/>
              </a:rPr>
              <a:t>(metabolome)</a:t>
            </a:r>
            <a:endParaRPr lang="en-US" sz="2400" b="1" dirty="0">
              <a:solidFill>
                <a:srgbClr val="8B151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702183-F15B-2841-8397-3517E248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99DEC-5E74-A740-B0BA-9608321BB3F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A45A3-2599-714F-8B5A-4266A22F1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645" y="114704"/>
            <a:ext cx="330583" cy="330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839632-F97E-6541-8999-E3932E2FD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9" y="1129884"/>
            <a:ext cx="5711687" cy="499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9AC41-144F-BF47-9405-9B9B98546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435" y="977435"/>
            <a:ext cx="5302624" cy="53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F1D3E94-8FE7-5D4A-B229-EBAF43DF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7EA53A-EFA6-FE4D-8A3F-56B594275F68}"/>
              </a:ext>
            </a:extLst>
          </p:cNvPr>
          <p:cNvSpPr/>
          <p:nvPr/>
        </p:nvSpPr>
        <p:spPr>
          <a:xfrm>
            <a:off x="-18087" y="0"/>
            <a:ext cx="12228176" cy="6877664"/>
          </a:xfrm>
          <a:prstGeom prst="rect">
            <a:avLst/>
          </a:prstGeom>
          <a:solidFill>
            <a:srgbClr val="000000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4C697-D295-3F40-BA92-DF4D42845034}"/>
              </a:ext>
            </a:extLst>
          </p:cNvPr>
          <p:cNvSpPr txBox="1"/>
          <p:nvPr/>
        </p:nvSpPr>
        <p:spPr>
          <a:xfrm>
            <a:off x="0" y="185829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Thanks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for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your</a:t>
            </a:r>
            <a:r>
              <a:rPr lang="zh-CN" altLang="en-US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attention!</a:t>
            </a:r>
            <a:endParaRPr lang="en-US" sz="5400" b="1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D70B035E-7B79-7741-B391-D8FD6426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4399DEC-5E74-A740-B0BA-9608321BB3F3}" type="slidenum">
              <a:rPr lang="en-US" smtClean="0"/>
              <a:t>9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512949-0575-6A48-9997-A7A41C41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72" y="6169273"/>
            <a:ext cx="443678" cy="443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2042C8-4ECC-4A48-A6CC-26E5B067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01" y="5615509"/>
            <a:ext cx="443678" cy="4436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2FDC6A-7CAB-7741-BDE4-5ADFB107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573" y="5630167"/>
            <a:ext cx="443677" cy="443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2C624F-B57F-B34B-B87B-23F072ABF369}"/>
              </a:ext>
            </a:extLst>
          </p:cNvPr>
          <p:cNvSpPr txBox="1"/>
          <p:nvPr/>
        </p:nvSpPr>
        <p:spPr>
          <a:xfrm>
            <a:off x="3192124" y="5658646"/>
            <a:ext cx="294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shenxt@stanford.edu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FD67E-66F9-DB4A-82D8-0DA3BC32076A}"/>
              </a:ext>
            </a:extLst>
          </p:cNvPr>
          <p:cNvSpPr txBox="1"/>
          <p:nvPr/>
        </p:nvSpPr>
        <p:spPr>
          <a:xfrm>
            <a:off x="3192124" y="6208820"/>
            <a:ext cx="178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shenxt.me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8FA06C-AD5B-8C46-9A90-338E2695D78A}"/>
              </a:ext>
            </a:extLst>
          </p:cNvPr>
          <p:cNvSpPr txBox="1"/>
          <p:nvPr/>
        </p:nvSpPr>
        <p:spPr>
          <a:xfrm>
            <a:off x="6832953" y="5630448"/>
            <a:ext cx="29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@JasperShen1990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EBFBAA-51D4-6643-BCD9-683E1D1DA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954" y="6159589"/>
            <a:ext cx="498572" cy="4985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7CBA81-A766-0440-9972-97518E4A88D9}"/>
              </a:ext>
            </a:extLst>
          </p:cNvPr>
          <p:cNvSpPr txBox="1"/>
          <p:nvPr/>
        </p:nvSpPr>
        <p:spPr>
          <a:xfrm>
            <a:off x="6832953" y="6208820"/>
            <a:ext cx="490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github.com/jaspershen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8059BF-9B99-FA45-B086-89F8B9F3B2A4}"/>
              </a:ext>
            </a:extLst>
          </p:cNvPr>
          <p:cNvSpPr txBox="1"/>
          <p:nvPr/>
        </p:nvSpPr>
        <p:spPr>
          <a:xfrm>
            <a:off x="-18088" y="3201105"/>
            <a:ext cx="12228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Xiaotao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Shen</a:t>
            </a:r>
            <a:r>
              <a:rPr lang="zh-CN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PhD</a:t>
            </a:r>
          </a:p>
          <a:p>
            <a:pPr algn="ctr"/>
            <a:endParaRPr lang="en-US" altLang="zh-CN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Stanford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School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Medicine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Department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Genetics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3A5718-2F0C-3A44-9876-D01E78D5A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5" y="94702"/>
            <a:ext cx="1913694" cy="5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4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168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Xiaotao Shen</dc:creator>
  <cp:lastModifiedBy>Xiaotao Shen</cp:lastModifiedBy>
  <cp:revision>128</cp:revision>
  <dcterms:created xsi:type="dcterms:W3CDTF">2020-05-08T04:53:53Z</dcterms:created>
  <dcterms:modified xsi:type="dcterms:W3CDTF">2020-10-30T03:11:25Z</dcterms:modified>
</cp:coreProperties>
</file>